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63" r:id="rId18"/>
    <p:sldId id="268" r:id="rId19"/>
    <p:sldId id="275" r:id="rId20"/>
    <p:sldId id="276" r:id="rId21"/>
    <p:sldId id="277" r:id="rId22"/>
    <p:sldId id="278" r:id="rId23"/>
    <p:sldId id="274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สี่เหลี่ยมมุมมน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719-C99F-4DCA-A952-33DDB96FBE04}" type="datetimeFigureOut">
              <a:rPr lang="th-TH" smtClean="0"/>
              <a:pPr/>
              <a:t>26/07/59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4484D64-26A9-42CB-B412-68498ECE27A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719-C99F-4DCA-A952-33DDB96FBE04}" type="datetimeFigureOut">
              <a:rPr lang="th-TH" smtClean="0"/>
              <a:pPr/>
              <a:t>26/07/59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4D64-26A9-42CB-B412-68498ECE27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719-C99F-4DCA-A952-33DDB96FBE04}" type="datetimeFigureOut">
              <a:rPr lang="th-TH" smtClean="0"/>
              <a:pPr/>
              <a:t>26/07/59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4D64-26A9-42CB-B412-68498ECE27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719-C99F-4DCA-A952-33DDB96FBE04}" type="datetimeFigureOut">
              <a:rPr lang="th-TH" smtClean="0"/>
              <a:pPr/>
              <a:t>26/07/59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4D64-26A9-42CB-B412-68498ECE27A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สี่เหลี่ยมมุมมน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719-C99F-4DCA-A952-33DDB96FBE04}" type="datetimeFigureOut">
              <a:rPr lang="th-TH" smtClean="0"/>
              <a:pPr/>
              <a:t>26/07/59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4484D64-26A9-42CB-B412-68498ECE27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719-C99F-4DCA-A952-33DDB96FBE04}" type="datetimeFigureOut">
              <a:rPr lang="th-TH" smtClean="0"/>
              <a:pPr/>
              <a:t>26/07/59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4D64-26A9-42CB-B412-68498ECE27A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719-C99F-4DCA-A952-33DDB96FBE04}" type="datetimeFigureOut">
              <a:rPr lang="th-TH" smtClean="0"/>
              <a:pPr/>
              <a:t>26/07/59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4D64-26A9-42CB-B412-68498ECE27A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719-C99F-4DCA-A952-33DDB96FBE04}" type="datetimeFigureOut">
              <a:rPr lang="th-TH" smtClean="0"/>
              <a:pPr/>
              <a:t>26/07/59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4D64-26A9-42CB-B412-68498ECE27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719-C99F-4DCA-A952-33DDB96FBE04}" type="datetimeFigureOut">
              <a:rPr lang="th-TH" smtClean="0"/>
              <a:pPr/>
              <a:t>26/07/59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4D64-26A9-42CB-B412-68498ECE27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สี่เหลี่ยมมุมมน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719-C99F-4DCA-A952-33DDB96FBE04}" type="datetimeFigureOut">
              <a:rPr lang="th-TH" smtClean="0"/>
              <a:pPr/>
              <a:t>26/07/59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4D64-26A9-42CB-B412-68498ECE27A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F719-C99F-4DCA-A952-33DDB96FBE04}" type="datetimeFigureOut">
              <a:rPr lang="th-TH" smtClean="0"/>
              <a:pPr/>
              <a:t>26/07/59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4484D64-26A9-42CB-B412-68498ECE27A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สี่เหลี่ยมมุมมน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88F719-C99F-4DCA-A952-33DDB96FBE04}" type="datetimeFigureOut">
              <a:rPr lang="th-TH" smtClean="0"/>
              <a:pPr/>
              <a:t>26/07/59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4484D64-26A9-42CB-B412-68498ECE27A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2400" b="1" dirty="0" err="1" smtClean="0">
                <a:latin typeface="TH Niramit AS" pitchFamily="2" charset="-34"/>
                <a:cs typeface="TH Niramit AS" pitchFamily="2" charset="-34"/>
              </a:rPr>
              <a:t>สุวรรณา</a:t>
            </a:r>
            <a:r>
              <a:rPr lang="th-TH" sz="2400" b="1" dirty="0" smtClean="0">
                <a:latin typeface="TH Niramit AS" pitchFamily="2" charset="-34"/>
                <a:cs typeface="TH Niramit AS" pitchFamily="2" charset="-34"/>
              </a:rPr>
              <a:t> สมบัติรักษาสุข</a:t>
            </a:r>
          </a:p>
          <a:p>
            <a:r>
              <a:rPr lang="th-TH" sz="2400" b="1" dirty="0" smtClean="0">
                <a:latin typeface="TH Niramit AS" pitchFamily="2" charset="-34"/>
                <a:cs typeface="TH Niramit AS" pitchFamily="2" charset="-34"/>
              </a:rPr>
              <a:t>ประธานศูนย์ศึกษากฎหมายและนโยบายสื่อมวลชน </a:t>
            </a:r>
          </a:p>
          <a:p>
            <a:r>
              <a:rPr lang="th-TH" sz="2400" b="1" dirty="0" err="1" smtClean="0">
                <a:latin typeface="TH Niramit AS" pitchFamily="2" charset="-34"/>
                <a:cs typeface="TH Niramit AS" pitchFamily="2" charset="-34"/>
              </a:rPr>
              <a:t>สถาบันอิศ</a:t>
            </a:r>
            <a:r>
              <a:rPr lang="th-TH" sz="2400" b="1" dirty="0" smtClean="0">
                <a:latin typeface="TH Niramit AS" pitchFamily="2" charset="-34"/>
                <a:cs typeface="TH Niramit AS" pitchFamily="2" charset="-34"/>
              </a:rPr>
              <a:t>รา</a:t>
            </a:r>
          </a:p>
          <a:p>
            <a:r>
              <a:rPr lang="th-TH" sz="2400" b="1" dirty="0" smtClean="0">
                <a:latin typeface="TH Niramit AS" pitchFamily="2" charset="-34"/>
                <a:cs typeface="TH Niramit AS" pitchFamily="2" charset="-34"/>
              </a:rPr>
              <a:t>27 กรกฎาคม 2559</a:t>
            </a:r>
            <a:endParaRPr lang="th-TH" sz="24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มุมมองภาคประชาชนต่อแนวทางปรับปรุงกฎหมาย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องค์กรอิสระทางปกครอง</a:t>
            </a:r>
            <a:br>
              <a:rPr lang="th-TH" b="1" dirty="0">
                <a:latin typeface="TH Niramit AS" pitchFamily="2" charset="-34"/>
                <a:cs typeface="TH Niramit AS" pitchFamily="2" charset="-34"/>
              </a:rPr>
            </a:br>
            <a:r>
              <a:rPr lang="th-TH" b="1" dirty="0">
                <a:latin typeface="TH Niramit AS" pitchFamily="2" charset="-34"/>
                <a:cs typeface="TH Niramit AS" pitchFamily="2" charset="-34"/>
              </a:rPr>
              <a:t>ทำหน้าที่กำกับกิจการทางเศรษฐกิจเฉพาะสาขา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2800" b="1" i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๒</a:t>
            </a:r>
            <a:r>
              <a:rPr lang="en-US" sz="2800" b="1" i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. </a:t>
            </a:r>
            <a:r>
              <a:rPr lang="th-TH" sz="2800" b="1" i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ปัจจัยภายนอก</a:t>
            </a:r>
            <a:r>
              <a:rPr lang="en-US" sz="2800" b="1" i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2800" b="1" i="1" dirty="0">
                <a:latin typeface="TH Niramit AS" pitchFamily="2" charset="-34"/>
                <a:cs typeface="TH Niramit AS" pitchFamily="2" charset="-34"/>
              </a:rPr>
              <a:t>: </a:t>
            </a:r>
            <a:r>
              <a:rPr lang="th-TH" sz="2800" b="1" i="1" dirty="0">
                <a:latin typeface="TH Niramit AS" pitchFamily="2" charset="-34"/>
                <a:cs typeface="TH Niramit AS" pitchFamily="2" charset="-34"/>
              </a:rPr>
              <a:t>โลกา</a:t>
            </a:r>
            <a:r>
              <a:rPr lang="th-TH" sz="2800" b="1" i="1" dirty="0" err="1">
                <a:latin typeface="TH Niramit AS" pitchFamily="2" charset="-34"/>
                <a:cs typeface="TH Niramit AS" pitchFamily="2" charset="-34"/>
              </a:rPr>
              <a:t>ภิ</a:t>
            </a:r>
            <a:r>
              <a:rPr lang="th-TH" sz="2800" b="1" i="1" dirty="0">
                <a:latin typeface="TH Niramit AS" pitchFamily="2" charset="-34"/>
                <a:cs typeface="TH Niramit AS" pitchFamily="2" charset="-34"/>
              </a:rPr>
              <a:t>วัตรหรือภูมิภาคนิยมของระบบเศรษฐกิจ</a:t>
            </a:r>
            <a:endParaRPr lang="en-US" sz="2800" b="1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sz="2800" b="1" dirty="0">
                <a:latin typeface="TH Niramit AS" pitchFamily="2" charset="-34"/>
                <a:cs typeface="TH Niramit AS" pitchFamily="2" charset="-34"/>
              </a:rPr>
              <a:t>• 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แนวโน้มการ</a:t>
            </a:r>
            <a:r>
              <a:rPr lang="th-TH" sz="3200" b="1" u="sng" dirty="0">
                <a:latin typeface="TH Niramit AS" pitchFamily="2" charset="-34"/>
                <a:cs typeface="TH Niramit AS" pitchFamily="2" charset="-34"/>
              </a:rPr>
              <a:t>ยกระดับเศรษฐกิจ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จากตลาดภายในรัฐเป็นตลาดร่วม</a:t>
            </a:r>
            <a:endParaRPr lang="en-US" sz="3200" b="1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• 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ความจำเป็นต้อง</a:t>
            </a:r>
            <a:r>
              <a:rPr lang="th-TH" sz="3200" b="1" u="sng" dirty="0">
                <a:latin typeface="TH Niramit AS" pitchFamily="2" charset="-34"/>
                <a:cs typeface="TH Niramit AS" pitchFamily="2" charset="-34"/>
              </a:rPr>
              <a:t>สร้างความน่าเชื่อถือไว้วางใจ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ในทางระหว่างประเทศ</a:t>
            </a:r>
            <a:endParaRPr lang="en-US" sz="3200" b="1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• 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การ</a:t>
            </a:r>
            <a:r>
              <a:rPr lang="th-TH" sz="3200" b="1" u="sng" dirty="0">
                <a:latin typeface="TH Niramit AS" pitchFamily="2" charset="-34"/>
                <a:cs typeface="TH Niramit AS" pitchFamily="2" charset="-34"/>
              </a:rPr>
              <a:t>สร้างสภาพแวดล้อมทางเศรษฐกิจ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ที่เป็น</a:t>
            </a: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  </a:t>
            </a:r>
            <a:r>
              <a:rPr lang="en-US" sz="3200" b="1" u="sng" dirty="0"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sz="3200" b="1" u="sng" dirty="0">
                <a:latin typeface="TH Niramit AS" pitchFamily="2" charset="-34"/>
                <a:cs typeface="TH Niramit AS" pitchFamily="2" charset="-34"/>
              </a:rPr>
              <a:t>ภววิสัย</a:t>
            </a:r>
            <a:r>
              <a:rPr lang="en-US" sz="3200" b="1" u="sng" dirty="0"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: 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กฎกติกากลางของตลาด</a:t>
            </a: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 (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กติกาการแข่งขัน การควบคุมกำกับ มาตรฐานสินค้า</a:t>
            </a: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-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บริการราคา ฯลฯ</a:t>
            </a: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endParaRPr lang="th-TH" sz="2800" b="1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>ลักษณะทางกฎหมายของ</a:t>
            </a:r>
            <a:r>
              <a:rPr lang="en-US" sz="3600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>คำว่า </a:t>
            </a:r>
            <a:r>
              <a:rPr lang="en-US" sz="3600" b="1" dirty="0"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>ความเป็นอิสระ</a:t>
            </a:r>
            <a:r>
              <a:rPr lang="en-US" sz="3600" b="1" dirty="0">
                <a:latin typeface="TH Niramit AS" pitchFamily="2" charset="-34"/>
                <a:cs typeface="TH Niramit AS" pitchFamily="2" charset="-34"/>
              </a:rPr>
              <a:t>”</a:t>
            </a:r>
            <a:br>
              <a:rPr lang="en-US" sz="3600" b="1" dirty="0">
                <a:latin typeface="TH Niramit AS" pitchFamily="2" charset="-34"/>
                <a:cs typeface="TH Niramit AS" pitchFamily="2" charset="-34"/>
              </a:rPr>
            </a:br>
            <a:r>
              <a:rPr lang="en-US" sz="3600" b="1" dirty="0">
                <a:latin typeface="TH Niramit AS" pitchFamily="2" charset="-34"/>
                <a:cs typeface="TH Niramit AS" pitchFamily="2" charset="-34"/>
              </a:rPr>
              <a:t>(INDEPENDENCE)</a:t>
            </a:r>
            <a:endParaRPr lang="th-TH" sz="36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200000"/>
              </a:lnSpc>
              <a:buFont typeface="Wingdings" pitchFamily="2" charset="2"/>
              <a:buChar char="v"/>
            </a:pPr>
            <a:r>
              <a:rPr lang="th-TH" sz="4000" b="1" dirty="0">
                <a:latin typeface="TH Niramit AS" pitchFamily="2" charset="-34"/>
                <a:cs typeface="TH Niramit AS" pitchFamily="2" charset="-34"/>
              </a:rPr>
              <a:t>โครงสร้างองค์กร</a:t>
            </a:r>
            <a:endParaRPr lang="en-US" sz="4000" b="1" dirty="0">
              <a:latin typeface="TH Niramit AS" pitchFamily="2" charset="-34"/>
              <a:cs typeface="TH Niramit AS" pitchFamily="2" charset="-34"/>
            </a:endParaRPr>
          </a:p>
          <a:p>
            <a:pPr lvl="1">
              <a:lnSpc>
                <a:spcPct val="200000"/>
              </a:lnSpc>
              <a:buFont typeface="Wingdings" pitchFamily="2" charset="2"/>
              <a:buChar char="v"/>
            </a:pPr>
            <a:r>
              <a:rPr lang="th-TH" sz="4000" b="1" dirty="0">
                <a:latin typeface="TH Niramit AS" pitchFamily="2" charset="-34"/>
                <a:cs typeface="TH Niramit AS" pitchFamily="2" charset="-34"/>
              </a:rPr>
              <a:t>ตัวบุคคลผู้ดำรงตำแหน่ง</a:t>
            </a:r>
            <a:endParaRPr lang="en-US" sz="4000" b="1" dirty="0">
              <a:latin typeface="TH Niramit AS" pitchFamily="2" charset="-34"/>
              <a:cs typeface="TH Niramit AS" pitchFamily="2" charset="-34"/>
            </a:endParaRPr>
          </a:p>
          <a:p>
            <a:pPr lvl="1">
              <a:lnSpc>
                <a:spcPct val="200000"/>
              </a:lnSpc>
              <a:buFont typeface="Wingdings" pitchFamily="2" charset="2"/>
              <a:buChar char="v"/>
            </a:pPr>
            <a:r>
              <a:rPr lang="th-TH" sz="4000" b="1" dirty="0">
                <a:latin typeface="TH Niramit AS" pitchFamily="2" charset="-34"/>
                <a:cs typeface="TH Niramit AS" pitchFamily="2" charset="-34"/>
              </a:rPr>
              <a:t>การปฏิบัติหน้าที่</a:t>
            </a:r>
          </a:p>
          <a:p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อิสระทางโครงสร้างองค์กร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90600" y="1295400"/>
            <a:ext cx="6805486" cy="4641433"/>
          </a:xfrm>
        </p:spPr>
        <p:txBody>
          <a:bodyPr>
            <a:normAutofit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จัดตั้งโดยกฎหมายของรัฐสภา คือพระราชบัญญัติ</a:t>
            </a:r>
            <a:endParaRPr lang="en-US" b="1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ไม่อยู่ภายใต้สังกัดหน่วยงานของรัฐหน่วยใด</a:t>
            </a:r>
            <a:endParaRPr lang="en-US" b="1" dirty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มักอยู่ในรูปของ</a:t>
            </a:r>
            <a:r>
              <a:rPr lang="en-US" b="1" dirty="0">
                <a:latin typeface="TH Niramit AS" pitchFamily="2" charset="-34"/>
                <a:cs typeface="TH Niramit AS" pitchFamily="2" charset="-34"/>
              </a:rPr>
              <a:t> “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องค์กรกลุ่ม</a:t>
            </a:r>
            <a:r>
              <a:rPr lang="en-US" b="1" dirty="0">
                <a:latin typeface="TH Niramit AS" pitchFamily="2" charset="-34"/>
                <a:cs typeface="TH Niramit AS" pitchFamily="2" charset="-34"/>
              </a:rPr>
              <a:t>” (collegial body)</a:t>
            </a:r>
          </a:p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เป็นหรือไม่เป็นนิติบุคคล</a:t>
            </a:r>
            <a:r>
              <a:rPr lang="en-US" b="1" dirty="0">
                <a:latin typeface="TH Niramit AS" pitchFamily="2" charset="-34"/>
                <a:cs typeface="TH Niramit AS" pitchFamily="2" charset="-34"/>
              </a:rPr>
              <a:t> (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แต่เลขานุการต้องเป็นนิติบุคคล</a:t>
            </a:r>
            <a:r>
              <a:rPr lang="en-US" b="1" dirty="0"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มีทรัพยากรที่จำเป็นและเพียงพอแก่การปฏิบัติหน้าที่ให้บรรลุเป้าหมาย</a:t>
            </a:r>
            <a:endParaRPr lang="en-US" b="1" dirty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มีอิสระในด้านงบประมาณและการบริหารเงิน</a:t>
            </a:r>
          </a:p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มีการบรรจุแต่งตั้งเจ้าหน้าที่ บุคลากรของตนเอง</a:t>
            </a:r>
            <a:endParaRPr lang="en-US" b="1" dirty="0">
              <a:latin typeface="TH Niramit AS" pitchFamily="2" charset="-34"/>
              <a:cs typeface="TH Niramit AS" pitchFamily="2" charset="-34"/>
            </a:endParaRPr>
          </a:p>
          <a:p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อิสระด้านตัวบุคคลผู้ดำรงตำแหน่ง</a:t>
            </a:r>
            <a:endParaRPr lang="en-US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143000" y="1447800"/>
            <a:ext cx="6805486" cy="4944666"/>
          </a:xfrm>
        </p:spPr>
        <p:txBody>
          <a:bodyPr>
            <a:normAutofit fontScale="92500" lnSpcReduction="10000"/>
          </a:bodyPr>
          <a:lstStyle/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กำหนดวิธีการสรรหาและแต่งตั้งสมาชิกขององค์กรไว้ในกฎหมายอย่างชัดเจน 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สมาชิกขององค์กรอาจได้รับการแต่งตั้งจากรัฐบาล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 (</a:t>
            </a:r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ไม่ถือว่าขัดต่อหลักความอิสระ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pPr lvl="1"/>
            <a:r>
              <a:rPr lang="th-TH" dirty="0">
                <a:latin typeface="TH Niramit AS" pitchFamily="2" charset="-34"/>
                <a:cs typeface="TH Niramit AS" pitchFamily="2" charset="-34"/>
              </a:rPr>
              <a:t>คัดเลือกโดยคณะกรรมการสรรหา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=&gt;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สภาผู้แทนฯ กลั่นกรอง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=&gt;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วุฒิสภา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dirty="0">
                <a:latin typeface="TH Niramit AS" pitchFamily="2" charset="-34"/>
                <a:cs typeface="TH Niramit AS" pitchFamily="2" charset="-34"/>
              </a:rPr>
              <a:t>ตัดสินใจ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=&gt;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พระมหากษัตริย์ทรงโปรดเกล้าฯ แต่งตั้ง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เชื่อมโยงกับผู้แทนประชาชน</a:t>
            </a:r>
            <a:endParaRPr lang="en-US" b="1" dirty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มีกฎหมายให้หลักประกันสถานภาพสมาชิกขององค์กรในระหว่างการปฏิบัติหน้าที่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มีวาระการดำรงตำแหน่งที่ยาวนานพอสมควร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(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เช่น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5 – 6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ปี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)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ไม่ให้ดำรงตำแหน่งซ้ำอีกเป็นสมัยที่สอง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กำหนดกรณีกรรมการพ้นจากตำแหน่งนอกเหนือจากการหมดวาระ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การดำรงตำแหน่งไว้ให้ชัดเจน ไม่อาจปลดออกจากตำแหน่งได้โดยพลการ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อิสระด้านการปฏิบัติหน้าที่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295400" y="1371600"/>
            <a:ext cx="6805486" cy="4641433"/>
          </a:xfrm>
        </p:spPr>
        <p:txBody>
          <a:bodyPr>
            <a:normAutofit/>
          </a:bodyPr>
          <a:lstStyle/>
          <a:p>
            <a:pPr lvl="0"/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การลงมติ ตัดสิน วินิจฉัย ไม่อยู่ภายใต้อำนาจบังคับบัญชา / กำกับดูแลของหน่วยงานใด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(</a:t>
            </a:r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ตรวจสอบความชอบด้วยกฎหมายโดยศาล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ได้รับเงินเดือน ค่าตอบแทน ตายตัวตามที่กฎหมายกำหนด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ห้ามไปปฏิบัติหน้าที่ในตำแหน่งใดๆ ในหน่วยงานของรัฐหรือเอกชนในระหว่างการดำรงตำแหน่ง</a:t>
            </a:r>
            <a:endParaRPr lang="en-US" b="1" dirty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ห้ามการประกอบอาชีพ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/</a:t>
            </a:r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วิชาชีพบางอย่าง ภายหลังการพ้นจากตำแหน่งภายในระยะเวลาที่กฎหมายกำหนด</a:t>
            </a:r>
            <a:endParaRPr lang="en-US" b="1" dirty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อำนาจหน้าที่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219200" y="1295400"/>
            <a:ext cx="6805486" cy="5087542"/>
          </a:xfrm>
        </p:spPr>
        <p:txBody>
          <a:bodyPr>
            <a:normAutofit/>
          </a:bodyPr>
          <a:lstStyle/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ตรากฎหมาย มาตรการ แนวปฏิบัติต่างๆ ในเรื่องที่เกี่ยวข้อง โดยอิสระ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อำนาจ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 “</a:t>
            </a:r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กึ่งตุลาการ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วินิจฉัยตัดสินข้อพิพาทหรือข้อขัดแย้ง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 (</a:t>
            </a:r>
            <a:r>
              <a:rPr lang="en-US" b="1" dirty="0" err="1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pouvoir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dedécision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) </a:t>
            </a:r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ระหว่างคู่กรณี</a:t>
            </a:r>
            <a:endParaRPr lang="en-US" b="1" dirty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อำนาจออกหมายห้าม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(Injunction)</a:t>
            </a: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อำนาจลงโทษปรับ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,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อำนาจฟ้องคดีแพ่ง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-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อาญาผู้ประกอบการ หรือยื่นคำร้องต่อคณะกรรมการวิชาชีพเพื่อลงโทษทางวินัยหรือทางจริยธรรมวิชาชีพ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ให้คำปรึกษาหรือข้อเสนอแนะต่อรัฐบาล/รัฐสภา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H Niramit AS" pitchFamily="2" charset="-34"/>
                <a:cs typeface="TH Niramit AS" pitchFamily="2" charset="-34"/>
              </a:rPr>
              <a:t>EX.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องค์กร</a:t>
            </a:r>
            <a:r>
              <a:rPr lang="th-TH" sz="4000" b="1" dirty="0">
                <a:latin typeface="TH Niramit AS" pitchFamily="2" charset="-34"/>
                <a:cs typeface="TH Niramit AS" pitchFamily="2" charset="-34"/>
              </a:rPr>
              <a:t>อิสระทางปกครองที่กำกับกิจการทางเศรษฐกิจ</a:t>
            </a:r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คณะกรรมการกำกับกิจการกระจายเสียง กิจการโทรทัศน์ และกิจการโทรคมนาคมแห่งชาติ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(</a:t>
            </a:r>
            <a:r>
              <a:rPr lang="th-TH" b="1" dirty="0" err="1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กสทช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.)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ตาม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ร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บ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องค์กรจัดสรรคลื่นความถี่ และกำกับกิจการวิทยุกระจายเสียง วิทยุโทรทัศน์ และกิจการโทรคมนาคม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ศ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.2553</a:t>
            </a: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คณะกรรมการกำกับดูแลกิจการพลังงาน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(</a:t>
            </a:r>
            <a:r>
              <a:rPr lang="th-TH" b="1" dirty="0" err="1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กกพ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.)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ตาม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ร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บ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การประกอบกิจการพลังงาน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ศ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 2550</a:t>
            </a: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คณะกรรมการกำกับหลักทรัพย์และตลาดหลักทรัพย์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(</a:t>
            </a:r>
            <a:r>
              <a:rPr lang="th-TH" b="1" dirty="0" err="1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กลต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.)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ตาม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ร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บ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หลักทรัพย์และตลาดหลักทรัพย์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ศ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 2535</a:t>
            </a: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คณะกรรมการกำกับและส่งเสริมการประกอบธุรกิจประกันภัย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(</a:t>
            </a:r>
            <a:r>
              <a:rPr lang="th-TH" b="1" dirty="0" err="1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คปภ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.)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ตาม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ร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บ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คณะกรรมการกำกับและส่งเสริมการประกอบธุรกิจประกันภัย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ศ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 2550</a:t>
            </a:r>
          </a:p>
          <a:p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๑. หลักความเป็นอิสระของหน่วยงานกำกับดูแล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ปัญหาในอดีต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และรัฐบาล</a:t>
            </a:r>
            <a:endParaRPr lang="en-US" b="1" dirty="0" smtClean="0"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การแก้ไขมาตรา ๒๗ (๑) กำหนดให้ </a:t>
            </a:r>
            <a:r>
              <a:rPr lang="th-TH" b="1" dirty="0" err="1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ต้องจัดทำแผนแม่บทที่สอดคล้องกับแผนและนโยบายระดับชาติ ซึ่งแต่เดิมไม่ได้กำหนดไว้ </a:t>
            </a:r>
            <a:endParaRPr lang="en-US" b="1" dirty="0" smtClean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การแก้ไขมาตรา ๒๗ /๑ </a:t>
            </a:r>
          </a:p>
          <a:p>
            <a:pPr lvl="1"/>
            <a:r>
              <a:rPr lang="th-TH" sz="26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มีคณะกรรมการวินิจฉัยชี้ขาดปัญหาว่า </a:t>
            </a:r>
            <a:r>
              <a:rPr lang="en-US" sz="26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: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สอดคล้องกับแผนและนโยบายระดับชาติหรือไม่ </a:t>
            </a:r>
          </a:p>
          <a:p>
            <a:pPr lvl="1"/>
            <a:r>
              <a:rPr lang="th-TH" b="1" u="sng" dirty="0" smtClean="0">
                <a:latin typeface="TH Niramit AS" pitchFamily="2" charset="-34"/>
                <a:cs typeface="TH Niramit AS" pitchFamily="2" charset="-34"/>
              </a:rPr>
              <a:t>ซึ่งข้อนี้เป็นสิ่งที่ขัดกับหลักความเป็นอิสระของหน่วยงานกำกับดูแลอย่างร้ายแรง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เพราะคณะกรรมการ </a:t>
            </a:r>
            <a:r>
              <a:rPr lang="en-US" b="1" dirty="0" smtClean="0">
                <a:latin typeface="TH Niramit AS" pitchFamily="2" charset="-34"/>
                <a:cs typeface="TH Niramit AS" pitchFamily="2" charset="-34"/>
              </a:rPr>
              <a:t>DE 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สามารถปรับปรุงแก้ไขแผนและนโยบายและมีผลบังคับแก่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</a:t>
            </a:r>
          </a:p>
          <a:p>
            <a:pPr lvl="1"/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หากเห็นว่าการดำเนินการของ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ไม่สอดคล้อง </a:t>
            </a:r>
            <a:r>
              <a:rPr lang="en-US" b="1" dirty="0" smtClean="0">
                <a:latin typeface="TH Niramit AS" pitchFamily="2" charset="-34"/>
                <a:cs typeface="TH Niramit AS" pitchFamily="2" charset="-34"/>
              </a:rPr>
              <a:t>: 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ดำเนินการฐานกระทำหรือละเว้นการกระทำในหน้าที่ เช่น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กตป.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หรือฟ้องศาลปกครอง หรือศาลยุติธรรม</a:t>
            </a:r>
            <a:endParaRPr lang="en-US" b="1" dirty="0" smtClean="0">
              <a:latin typeface="TH Niramit AS" pitchFamily="2" charset="-34"/>
              <a:cs typeface="TH Niramit AS" pitchFamily="2" charset="-34"/>
            </a:endParaRPr>
          </a:p>
          <a:p>
            <a:r>
              <a:rPr lang="th-TH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ดังนั้น การกลับไปใช้หลักการเดิมตาม </a:t>
            </a:r>
            <a:r>
              <a:rPr lang="th-TH" b="1" dirty="0" err="1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พรบ.กสทช.</a:t>
            </a:r>
            <a:r>
              <a:rPr lang="th-TH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๒๕๕๓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ใช้เพียงการปรับปรุงถ้อยคำให้สอดคล้องกับเจตนาของรัฐบาลกำหนดบทบาทหน้าที่ให้ชัดเจน </a:t>
            </a:r>
          </a:p>
          <a:p>
            <a:pPr lvl="1"/>
            <a:r>
              <a:rPr lang="en-US" b="1" dirty="0" smtClean="0">
                <a:latin typeface="TH Niramit AS" pitchFamily="2" charset="-34"/>
                <a:cs typeface="TH Niramit AS" pitchFamily="2" charset="-34"/>
              </a:rPr>
              <a:t>Policy Maker : 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คณะกรรมการ </a:t>
            </a:r>
            <a:r>
              <a:rPr lang="en-US" b="1" dirty="0" smtClean="0">
                <a:latin typeface="TH Niramit AS" pitchFamily="2" charset="-34"/>
                <a:cs typeface="TH Niramit AS" pitchFamily="2" charset="-34"/>
              </a:rPr>
              <a:t>DE 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</a:t>
            </a:r>
          </a:p>
          <a:p>
            <a:pPr lvl="1"/>
            <a:r>
              <a:rPr lang="en-US" b="1" dirty="0" smtClean="0">
                <a:latin typeface="TH Niramit AS" pitchFamily="2" charset="-34"/>
                <a:cs typeface="TH Niramit AS" pitchFamily="2" charset="-34"/>
              </a:rPr>
              <a:t>Regulator :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</a:t>
            </a:r>
            <a:endParaRPr lang="en-US" b="1" dirty="0" smtClean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๒. หลักการกำกับดูแลด้วยผู้เชี่ยวชาญ</a:t>
            </a:r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88670" lvl="1" indent="-514350">
              <a:buFont typeface="+mj-lt"/>
              <a:buAutoNum type="arabicPeriod"/>
            </a:pP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คุณสมบัติและลักษณะต้องห้ามของ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</a:t>
            </a:r>
            <a:endParaRPr lang="en-US" b="1" dirty="0" smtClean="0">
              <a:latin typeface="TH Niramit AS" pitchFamily="2" charset="-34"/>
              <a:cs typeface="TH Niramit AS" pitchFamily="2" charset="-34"/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กระบวนการสรรหา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endParaRPr lang="th-TH" b="1" dirty="0" smtClean="0">
              <a:latin typeface="TH Niramit AS" pitchFamily="2" charset="-34"/>
              <a:cs typeface="TH Niramit AS" pitchFamily="2" charset="-34"/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คณะกรรมการสรรหา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สาระสำคัญ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จำนวน </a:t>
            </a:r>
            <a:r>
              <a:rPr lang="th-TH" dirty="0" err="1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7 คน ไม่กำหนดองค์ประกอบเฉพาะด้าน</a:t>
            </a:r>
          </a:p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คุณสมบัติ </a:t>
            </a:r>
            <a:r>
              <a:rPr lang="th-TH" dirty="0" err="1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</a:t>
            </a:r>
          </a:p>
          <a:p>
            <a:pPr lvl="1"/>
            <a:r>
              <a:rPr lang="th-TH" dirty="0">
                <a:latin typeface="TH Niramit AS" pitchFamily="2" charset="-34"/>
                <a:cs typeface="TH Niramit AS" pitchFamily="2" charset="-34"/>
              </a:rPr>
              <a:t>อายุ 45 – 65 ปี</a:t>
            </a:r>
          </a:p>
          <a:p>
            <a:pPr lvl="1"/>
            <a:r>
              <a:rPr lang="th-TH" b="1" dirty="0">
                <a:latin typeface="TH Niramit AS" pitchFamily="2" charset="-34"/>
                <a:cs typeface="TH Niramit AS" pitchFamily="2" charset="-34"/>
              </a:rPr>
              <a:t>เป็นหรือเคยเป็นข้าราชการ</a:t>
            </a:r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พลเรือน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พนง.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รัฐหรือรัฐวิสาหกิจ หัวหน้าส่วนระดับกรม หรือหน่วยอื่นของรัฐที่เป็นนิติบุคคลหรือรัฐวิสาหกิจ</a:t>
            </a:r>
          </a:p>
          <a:p>
            <a:pPr lvl="1"/>
            <a:r>
              <a:rPr lang="th-TH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รอง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ศาสตราจารย์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ขึ้นไปไม่น้อยกว่า 5 ปี หรือเคยเป็นทหารหรือตำรวจ พลโท ขึ้นไป</a:t>
            </a:r>
          </a:p>
          <a:p>
            <a:pPr lvl="1"/>
            <a:r>
              <a:rPr lang="th-TH" dirty="0">
                <a:latin typeface="TH Niramit AS" pitchFamily="2" charset="-34"/>
                <a:cs typeface="TH Niramit AS" pitchFamily="2" charset="-34"/>
              </a:rPr>
              <a:t>เป็นผู้บริหารไม่น้อยกว่า 3 ปี ในตำแหน่งไม่น้อยกว่า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รอง กก.ผจก.ในบริษัทมหาชนทุนไม่น้อยกว่าพันล้าน </a:t>
            </a:r>
          </a:p>
          <a:p>
            <a:pPr lvl="1"/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ปสก.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งานคุ้มครองผู้บริโภคไม่น้อยกว่า 10 ปี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ประเด็นปัญหา</a:t>
            </a:r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หากได้มีการแก้ไขเพิ่มเติมตามที่ร่างสภานิติบัญญัติแห่งชาติรับหลักการไว้พิจารณา จะเกิดผลดี</a:t>
            </a:r>
          </a:p>
          <a:p>
            <a:pPr>
              <a:buNone/>
            </a:pP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หรือส่งผลกระทบต่อการปฏิบัติตามที่กฎหมายกำหนดไว้ต่อไปในอนาคตหรือไม่อย่างไร</a:t>
            </a:r>
            <a:endParaRPr lang="en-US" b="1" dirty="0" smtClean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1.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องค์ประกอบ คุณสมบัติ กระบวนการได้มา และ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อำนาจหน้าที่ของ </a:t>
            </a:r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 </a:t>
            </a:r>
            <a:endParaRPr lang="en-US" b="1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dirty="0">
                <a:latin typeface="TH Niramit AS" pitchFamily="2" charset="-34"/>
                <a:cs typeface="TH Niramit AS" pitchFamily="2" charset="-34"/>
              </a:rPr>
              <a:t>2.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องค์ประกอบ คุณสมบัติ กระบวนการได้มา และ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อำนาจหน้าที่ของคณะกรรมการกำกับการประเมินผลการปฏิบัติงาน(</a:t>
            </a:r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กตป.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)</a:t>
            </a:r>
            <a:endParaRPr lang="en-US" b="1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dirty="0">
                <a:latin typeface="TH Niramit AS" pitchFamily="2" charset="-34"/>
                <a:cs typeface="TH Niramit AS" pitchFamily="2" charset="-34"/>
              </a:rPr>
              <a:t>3.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การเปลี่ยนแปลงเงื่อนไขในการอนุญาตให้ใช้คลื่นเพื่อกิจการกระจายเสียงหรือกิจการโทรทัศน์ และกิจการโทรคมนาคม ตลอดจน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มาตรการเยียวยาผู้ได้รับอนุญาตให้ใช้คลื่นความถี่ที่ถูกเรียกคืนคลื่นความถี่เพื่อสนับสนุนการใช้คลื่นความถี่ให้เกิดประสิทธิภาพ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สูงสุด</a:t>
            </a:r>
            <a:endParaRPr lang="en-US" b="1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dirty="0">
                <a:latin typeface="TH Niramit AS" pitchFamily="2" charset="-34"/>
                <a:cs typeface="TH Niramit AS" pitchFamily="2" charset="-34"/>
              </a:rPr>
              <a:t>4.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การแก้ไขเพิ่มเติมอำนาจหน้าที่กองทุนที่สามารถ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นำเงินไป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ลงทุน</a:t>
            </a:r>
            <a:endParaRPr lang="en-US" b="1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dirty="0">
                <a:latin typeface="TH Niramit AS" pitchFamily="2" charset="-34"/>
                <a:cs typeface="TH Niramit AS" pitchFamily="2" charset="-34"/>
              </a:rPr>
              <a:t>5</a:t>
            </a:r>
            <a:r>
              <a:rPr lang="en-US" b="1" dirty="0">
                <a:latin typeface="TH Niramit AS" pitchFamily="2" charset="-34"/>
                <a:cs typeface="TH Niramit AS" pitchFamily="2" charset="-34"/>
              </a:rPr>
              <a:t>. 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วิธีการ และประสิทธิภาพในการใช้จ่ายเงินของกรรมการ และสำนักงานเลขาธิการ </a:t>
            </a:r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 </a:t>
            </a:r>
            <a:endParaRPr lang="en-US" b="1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dirty="0">
                <a:latin typeface="TH Niramit AS" pitchFamily="2" charset="-34"/>
                <a:cs typeface="TH Niramit AS" pitchFamily="2" charset="-34"/>
              </a:rPr>
              <a:t>6.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กรณีการดำเนินการเกี่ยวกับ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กิจการดาวเทียม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ในส่วนที่เกี่ยวกับนโยบายการเจรจาเพื่อให้มีดาวเทียมหรือให้ได้มาซึ่งวงโคจรดาวเทียม ท่านเห็นด้วยหรือไม่ หากจะกำหนดให้เป็นอำนาจของ </a:t>
            </a:r>
            <a:r>
              <a:rPr lang="th-TH" dirty="0" err="1">
                <a:latin typeface="TH Niramit AS" pitchFamily="2" charset="-34"/>
                <a:cs typeface="TH Niramit AS" pitchFamily="2" charset="-34"/>
              </a:rPr>
              <a:t>กสทช.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dirty="0">
                <a:latin typeface="TH Niramit AS" pitchFamily="2" charset="-34"/>
                <a:cs typeface="TH Niramit AS" pitchFamily="2" charset="-34"/>
              </a:rPr>
              <a:t>7.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ข้อเสนอแนะอื่นๆ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สาระสำคัญ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คณะ กก.สรรหา ประกอบด้วย</a:t>
            </a:r>
          </a:p>
          <a:p>
            <a:pPr marL="514350" indent="-514350">
              <a:buAutoNum type="arabicPeriod"/>
            </a:pPr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ประธานศาลรัฐธรรมนูญ</a:t>
            </a:r>
          </a:p>
          <a:p>
            <a:pPr marL="514350" indent="-514350">
              <a:buAutoNum type="arabicPeriod"/>
            </a:pPr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ประธานศาลฎีกา</a:t>
            </a:r>
          </a:p>
          <a:p>
            <a:pPr marL="514350" indent="-514350">
              <a:buAutoNum type="arabicPeriod"/>
            </a:pPr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ประธานศาลปกครองสูงสุด</a:t>
            </a:r>
          </a:p>
          <a:p>
            <a:pPr marL="514350" indent="-514350">
              <a:buAutoNum type="arabicPeriod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ประธาน </a:t>
            </a:r>
            <a:r>
              <a:rPr lang="th-TH" dirty="0" err="1">
                <a:latin typeface="TH Niramit AS" pitchFamily="2" charset="-34"/>
                <a:cs typeface="TH Niramit AS" pitchFamily="2" charset="-34"/>
              </a:rPr>
              <a:t>ปปช.</a:t>
            </a:r>
            <a:endParaRPr lang="th-TH" dirty="0">
              <a:latin typeface="TH Niramit AS" pitchFamily="2" charset="-34"/>
              <a:cs typeface="TH Niramit AS" pitchFamily="2" charset="-34"/>
            </a:endParaRPr>
          </a:p>
          <a:p>
            <a:pPr marL="514350" indent="-514350">
              <a:buAutoNum type="arabicPeriod"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ประธานคณะกรรมการ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ตรวจเงินแผ่นดิน</a:t>
            </a:r>
          </a:p>
          <a:p>
            <a:pPr marL="514350" indent="-514350">
              <a:buAutoNum type="arabicPeriod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ประธานผู้ตรวจการแผ่นดินและพิทักษ์สิทธิมนุษยชน</a:t>
            </a:r>
          </a:p>
          <a:p>
            <a:pPr marL="514350" indent="-514350">
              <a:buAutoNum type="arabicPeriod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ผู้ว่าการธนาคารแห่งประเทศไทย</a:t>
            </a:r>
          </a:p>
          <a:p>
            <a:pPr marL="514350" indent="-514350">
              <a:buFontTx/>
              <a:buChar char="-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ปลัดกระทรวง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DE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เป็นหน่วยธุรการ</a:t>
            </a:r>
          </a:p>
          <a:p>
            <a:pPr marL="514350" indent="-514350">
              <a:buFontTx/>
              <a:buChar char="-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กรณีสรรหาไม่มีผู้สมควรได้รับเลือก ให้ปลัด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DE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นำรายชื่อที่สมควร เสนอประธานวุฒิใน 30 วัน</a:t>
            </a:r>
          </a:p>
          <a:p>
            <a:pPr marL="514350" indent="-514350">
              <a:buFontTx/>
              <a:buChar char="-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ก่อนครบกำหนดวาระ 150 วัน ให้ ปลัด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DE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จัดให้มีการเสนอชื่อ</a:t>
            </a:r>
          </a:p>
          <a:p>
            <a:pPr marL="514350" indent="-514350">
              <a:buFontTx/>
              <a:buChar char="-"/>
            </a:pP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แต่ต้องเหลืออยู่ไม่น้อยกว่า 4 คน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สาระสำคัญ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อำนาจหน้าที่ </a:t>
            </a:r>
            <a:r>
              <a:rPr lang="th-TH" dirty="0" err="1">
                <a:latin typeface="TH Niramit AS" pitchFamily="2" charset="-34"/>
                <a:cs typeface="TH Niramit AS" pitchFamily="2" charset="-34"/>
              </a:rPr>
              <a:t>กสทช.</a:t>
            </a:r>
            <a:endParaRPr lang="th-TH" dirty="0"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dirty="0">
                <a:latin typeface="TH Niramit AS" pitchFamily="2" charset="-34"/>
                <a:cs typeface="TH Niramit AS" pitchFamily="2" charset="-34"/>
              </a:rPr>
              <a:t>จัดทำแผนแม่บทบริหารคลื่น กำหนดคลื่นความถี่ แผนวิทยุโทรทัศน์ โทรคมนาคม แต่ต้องสอดคล้องกับนโยบายระดับชาติว่าด้วย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DE</a:t>
            </a:r>
          </a:p>
          <a:p>
            <a:pPr lvl="1"/>
            <a:r>
              <a:rPr lang="th-TH" dirty="0">
                <a:latin typeface="TH Niramit AS" pitchFamily="2" charset="-34"/>
                <a:cs typeface="TH Niramit AS" pitchFamily="2" charset="-34"/>
              </a:rPr>
              <a:t>การพิจารณาอนุญาตให้มอบหมายให้ สำนักงาน </a:t>
            </a:r>
            <a:r>
              <a:rPr lang="th-TH" dirty="0" err="1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เป็นผู้อนุญาตแทน เฉพาะในส่วนเครื่องวิทยุคมนาคมก็ได้</a:t>
            </a:r>
          </a:p>
          <a:p>
            <a:pPr lvl="1"/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ให้เรียกคืนความถี่ที่ไม่ได้ใช้ประโยชน์ หรือใช้ไม่คุ้มค่า หรือนำมาใช้ให้คุ้มค่ายิ่งขึ้น โดยเงื่อนไขต้องกำหนดการทดแทน ชดใช้ หรือการจ่ายค่าตอบแทนสำหรับผู้ที่ถูกเรียกคืนความถี่ในแต่ละกรณีด้วย</a:t>
            </a:r>
          </a:p>
          <a:p>
            <a:pPr lvl="1"/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ประสานงานการบริหารคลื่นในประเทศระหว่างประเทศ </a:t>
            </a:r>
            <a:r>
              <a:rPr lang="th-TH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ยกเว้นที่เกี่ยวกับกิจการดาวเทียมเฉพาะส่วนที่เกี่ยวกับนโยบายและการเจรจาเพื่อให้มีดาวเทียมหรือให้ได้มาซึ่งวงโคจรดาวเทียม ที่เป็นอำนาจหน้าที่ของส่วนราชการตามกฎหมาย โดยให้ </a:t>
            </a:r>
            <a:r>
              <a:rPr lang="th-TH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มีหน้าที่สนับสนุนการดำเนินงานของหน่วยงานที่เกี่ยวข้องกับกิจการดาวเทียมดังกล่าว</a:t>
            </a:r>
          </a:p>
          <a:p>
            <a:pPr lvl="1"/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ให้ คณะกรรมการ 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DE </a:t>
            </a:r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เป็นผู้วินิจฉัยชี้ขาดการดำเนินนโยบายว่าสอดคล้องกับแผนชาติหรือไม้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สาระสำคัญ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ม.41 วรรค 9 และ 10 </a:t>
            </a:r>
          </a:p>
          <a:p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คลื่นความถี่ที่ </a:t>
            </a:r>
            <a:r>
              <a:rPr lang="th-TH" b="1" dirty="0" err="1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อนุญาตให้ใช้ อาจกำหนดเงื่อนไขไว้ล่วงหน้าว่าให้บุคคลอื่นร่วมใช้ประโยชน์ในย่านความถี่หรือช่องความถี่จากคลื่นความถี่ที่ได้อนุญาตไว้แล้วนั้นแต่ แต่ต้องไม่เป็นการรบกวนการใช้ประโยชน์และการแข่งขันกับกิจการของผู้ได้รับอนุญาต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๓. หลักวินัยการเงินการคลัง</a:t>
            </a:r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เงินแผ่นดิน</a:t>
            </a:r>
            <a:r>
              <a:rPr lang="en-US" b="1" dirty="0" smtClean="0">
                <a:latin typeface="TH Niramit AS" pitchFamily="2" charset="-34"/>
                <a:cs typeface="TH Niramit AS" pitchFamily="2" charset="-34"/>
              </a:rPr>
              <a:t>”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ต้องดำเนินการตามกฎหมาย ๔ ฉบับ ได้แก่ กฎหมายว่าด้วยงบประมาณรายจ่าย</a:t>
            </a:r>
            <a:r>
              <a:rPr lang="en-US" b="1" dirty="0" smtClean="0">
                <a:latin typeface="TH Niramit AS" pitchFamily="2" charset="-34"/>
                <a:cs typeface="TH Niramit AS" pitchFamily="2" charset="-34"/>
              </a:rPr>
              <a:t>, 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กฎหมายว่าด้วยวิธีการงบประมาณ</a:t>
            </a:r>
            <a:r>
              <a:rPr lang="en-US" b="1" dirty="0" smtClean="0">
                <a:latin typeface="TH Niramit AS" pitchFamily="2" charset="-34"/>
                <a:cs typeface="TH Niramit AS" pitchFamily="2" charset="-34"/>
              </a:rPr>
              <a:t>, 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กฎหมายว่าด้วยการโอนงบประมาณ หรือกฎหมายว่าด้วยเงินคงคลัง ยกเว้นกรณีจำเป็นเร่งด่วน และการใช้จ่ายเงินแผ่นดินอยู่ภายใต้กรอบวินัยการเงินการคลังตามรัฐธรรมนูญ</a:t>
            </a:r>
          </a:p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การใช้จ่ายเงินตามนโยบาย </a:t>
            </a:r>
            <a:r>
              <a:rPr lang="en-US" b="1" dirty="0" smtClean="0">
                <a:latin typeface="TH Niramit AS" pitchFamily="2" charset="-34"/>
                <a:cs typeface="TH Niramit AS" pitchFamily="2" charset="-34"/>
              </a:rPr>
              <a:t>DE 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ผ่านทางกองทุน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พัฒนาดิจิทัล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เพื่อเศรษฐกิจและสังคมโดยไม่ผ่านวิธีงบประมาณตามปกติ</a:t>
            </a:r>
          </a:p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เจตนารมณ์ของกองทุน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กทปส.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ที่ไม่ใช่นโยบายหลักของรัฐบาลแต่เป็นภารกิจตาม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พรบ.กสทช.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๒๕๕๓ มาตรา ๕๒ เมื่อการแก้ไขอาจขัดต่อหลักคำวินิจฉัย </a:t>
            </a:r>
          </a:p>
          <a:p>
            <a:r>
              <a:rPr lang="th-TH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ไม่มีข้อเสนอใหม่ที่ดีกว่า จึงเสนอให้คงหลักการเดิมตาม </a:t>
            </a:r>
            <a:r>
              <a:rPr lang="th-TH" b="1" dirty="0" err="1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พรบ.กสทช.</a:t>
            </a:r>
            <a:r>
              <a:rPr lang="th-TH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๒๕๕๓ </a:t>
            </a:r>
          </a:p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ปรับปรุงถ้อยคำให้สอดคล้องกับเจตนาของรัฐบาล </a:t>
            </a:r>
          </a:p>
          <a:p>
            <a:r>
              <a:rPr lang="th-TH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เสนอให้มีการจำกัดวงเงินงบประมาณประจำปีของสำนักงาน </a:t>
            </a:r>
            <a:r>
              <a:rPr lang="th-TH" b="1" dirty="0" err="1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 ไม่เกินครึ่งหนึ่งของค่าธรรมเนียมทั้งหลายที่สำนักงานจัดเก็บได้ในแต่ละปี</a:t>
            </a:r>
            <a:endParaRPr lang="en-US" b="1" dirty="0" smtClean="0">
              <a:solidFill>
                <a:srgbClr val="0070C0"/>
              </a:solidFill>
              <a:latin typeface="TH Niramit AS" pitchFamily="2" charset="-34"/>
              <a:cs typeface="TH Niramit AS" pitchFamily="2" charset="-34"/>
            </a:endParaRPr>
          </a:p>
          <a:p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๔. 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หลักการประเมินผลการปฏิบัติงาน</a:t>
            </a:r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พยายามเปลี่ยน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กตป.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ให้เป็นหน่วยงานประเมินภายใน </a:t>
            </a:r>
            <a:r>
              <a:rPr lang="en-US" b="1" dirty="0" smtClean="0">
                <a:latin typeface="TH Niramit AS" pitchFamily="2" charset="-34"/>
                <a:cs typeface="TH Niramit AS" pitchFamily="2" charset="-34"/>
              </a:rPr>
              <a:t>(internal audit) 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สำนักงาน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</a:t>
            </a:r>
          </a:p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ประสบการณ์ที่ผ่านมาทางปฏิบัติบ่งชี้ว่าการประเมินผลภายในย่อมไม่เพียงพอและไม่อาจจะบรรลุวัตถุประสงค์ไปได้</a:t>
            </a:r>
            <a:endParaRPr lang="en-US" b="1" dirty="0" smtClean="0">
              <a:latin typeface="TH Niramit AS" pitchFamily="2" charset="-34"/>
              <a:cs typeface="TH Niramit AS" pitchFamily="2" charset="-34"/>
            </a:endParaRPr>
          </a:p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เปลี่ยนแปลงชื่อคณะกรรมการ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กตป.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เป็น </a:t>
            </a:r>
            <a:r>
              <a:rPr lang="en-US" b="1" dirty="0" smtClean="0"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คณะกรรมการกำกับการประเมินผลการปฏิบัติงาน</a:t>
            </a:r>
            <a:r>
              <a:rPr lang="en-US" b="1" dirty="0" smtClean="0"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เพื่อให้สะท้อนกับภารกิจที่น้อยลง ไม่ใช่สาระสำคัญที่มีคุณค่ามากพอที่ควรค่าแก่การแก้ไข </a:t>
            </a:r>
          </a:p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จึงเห็นควรเสนอให้แก้ไขโครงสร้างของ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กตป.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ให้เป็นหน่วยงานประเมินภายนอก (</a:t>
            </a:r>
            <a:r>
              <a:rPr lang="en-US" b="1" dirty="0" smtClean="0">
                <a:latin typeface="TH Niramit AS" pitchFamily="2" charset="-34"/>
                <a:cs typeface="TH Niramit AS" pitchFamily="2" charset="-34"/>
              </a:rPr>
              <a:t>external audit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) โดยสมบูรณ์</a:t>
            </a:r>
          </a:p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มีสำนักงานเลขาธิการวุฒิสภาเป็นหน่วยธุรการ </a:t>
            </a:r>
          </a:p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ให้ 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กตป.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คล้ายคณะกรรมาธิการชุดหนึ่งในวุฒิสภา และปรับปรุงถ้อยคำให้สอดคล้องกับเจตนาของรัฐบาล</a:t>
            </a:r>
            <a:endParaRPr lang="en-US" b="1" dirty="0" smtClean="0">
              <a:latin typeface="TH Niramit AS" pitchFamily="2" charset="-34"/>
              <a:cs typeface="TH Niramit AS" pitchFamily="2" charset="-34"/>
            </a:endParaRPr>
          </a:p>
          <a:p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๕. 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การตัดบทบัญญัติที่ไม่มีสาระควรแก้ไขเพิ่มเติม </a:t>
            </a:r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มาตรา ๔๔/๒ ให้</a:t>
            </a:r>
            <a:r>
              <a:rPr lang="th-TH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รองเลขาธิการ 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 หรือผู้เชี่ยวชาญตามสัญญาจ้าง ซึ่งดำรงตำแหน่งอยู่ ยังคงดำรงตำแหน่งและปฏิบัติหน้าที่รองเลขาธิการ 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 หรือผู้เชี่ยวชาญจนกว่าจะครบกำหนดตามสัญญาจ้าง </a:t>
            </a:r>
          </a:p>
          <a:p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ให้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ผู้ซึ่งได้รับการว่าจ้างตามสัญญาจ้าง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การติดตามและประเมินผลการปฏิบัติงานของสำนักงาน 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 ซึ่งได้ทำสัญญาจ้างไว้และสัญญาจ้างนั้น</a:t>
            </a:r>
            <a:r>
              <a:rPr lang="th-TH" u="sng" dirty="0" smtClean="0">
                <a:latin typeface="TH Niramit AS" pitchFamily="2" charset="-34"/>
                <a:cs typeface="TH Niramit AS" pitchFamily="2" charset="-34"/>
              </a:rPr>
              <a:t>ยังไม่ครบระยะเวลาจ้าง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ยังคงปฏิบัติงานต่อไปจนครบกำหนดระยะเวลาในสัญญาจ้างนั้น </a:t>
            </a:r>
          </a:p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ดำเนินการ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ทางศาลโดยฟ้องเป็นคดี ไม่สมควรอย่างยิ่งที่จะบัญญัติไว้เป็นกฎหมายเช่นนี้ </a:t>
            </a:r>
          </a:p>
          <a:p>
            <a:r>
              <a:rPr lang="th-TH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ควรเสนอให้มีการปรับปรุงถ้อยคำของบทบัญญัติทั้งหลาย และให้ตัดบทบัญญัติที่ไม่มีสาระอันควรออกจากร่างกฎหมายฉบับนี้เสีย</a:t>
            </a:r>
            <a:endParaRPr lang="en-US" b="1" dirty="0" smtClean="0">
              <a:solidFill>
                <a:srgbClr val="0070C0"/>
              </a:solidFill>
              <a:latin typeface="TH Niramit AS" pitchFamily="2" charset="-34"/>
              <a:cs typeface="TH Niramit AS" pitchFamily="2" charset="-34"/>
            </a:endParaRPr>
          </a:p>
          <a:p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นางสาว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สุวรรณา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 สมบัติรักษาสุข </a:t>
            </a:r>
            <a:br>
              <a:rPr lang="th-TH" b="1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ผู้ช่วย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ศาสตราจารย์ ดร.</a:t>
            </a:r>
            <a:r>
              <a:rPr lang="th-TH" b="1" dirty="0" err="1" smtClean="0">
                <a:latin typeface="TH Niramit AS" pitchFamily="2" charset="-34"/>
                <a:cs typeface="TH Niramit AS" pitchFamily="2" charset="-34"/>
              </a:rPr>
              <a:t>ปิ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ยะบุตร บุญอร่าม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เรือง</a:t>
            </a:r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th-TH" sz="2800" b="1" dirty="0" smtClean="0">
                <a:latin typeface="TH Niramit AS" pitchFamily="2" charset="-34"/>
                <a:cs typeface="TH Niramit AS" pitchFamily="2" charset="-34"/>
              </a:rPr>
              <a:t>ในนามคณะทำงานร่วมกันเพื่อให้ความเห็นต่อ ร่างพระราชบัญญัติองค์กรจัดสรรคลื่นความถี่และกำกับการประกอบกิจการวิทยุกระจายเสียง วิทยุโทรทัศน์ และกิจการโทรคมนาคม (ฉบับที่...) </a:t>
            </a:r>
            <a:r>
              <a:rPr lang="th-TH" sz="2800" b="1" dirty="0" err="1" smtClean="0">
                <a:latin typeface="TH Niramit AS" pitchFamily="2" charset="-34"/>
                <a:cs typeface="TH Niramit AS" pitchFamily="2" charset="-34"/>
              </a:rPr>
              <a:t>พ.ศ</a:t>
            </a:r>
            <a:r>
              <a:rPr lang="th-TH" sz="2800" b="1" dirty="0" smtClean="0">
                <a:latin typeface="TH Niramit AS" pitchFamily="2" charset="-34"/>
                <a:cs typeface="TH Niramit AS" pitchFamily="2" charset="-34"/>
              </a:rPr>
              <a:t>.... ฉบับคณะรัฐมนตรี ๒๖ เมษายน ๒๕๕๙</a:t>
            </a:r>
            <a:endParaRPr lang="th-TH" sz="2800" b="1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52400"/>
            <a:ext cx="4819706" cy="658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28600" y="152400"/>
          <a:ext cx="8763000" cy="6584899"/>
        </p:xfrm>
        <a:graphic>
          <a:graphicData uri="http://schemas.openxmlformats.org/drawingml/2006/table">
            <a:tbl>
              <a:tblPr/>
              <a:tblGrid>
                <a:gridCol w="4381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6979">
                <a:tc>
                  <a:txBody>
                    <a:bodyPr/>
                    <a:lstStyle/>
                    <a:p>
                      <a:pPr indent="914400" algn="just">
                        <a:spcAft>
                          <a:spcPts val="1200"/>
                        </a:spcAft>
                      </a:pPr>
                      <a:endParaRPr lang="th-TH" sz="1800" dirty="0">
                        <a:solidFill>
                          <a:srgbClr val="222222"/>
                        </a:solidFill>
                        <a:latin typeface="Calibri"/>
                        <a:ea typeface="Times New Roman"/>
                        <a:cs typeface="TH SarabunPSK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th-TH" sz="1800" b="1">
                          <a:latin typeface="Calibri"/>
                          <a:ea typeface="Calibri"/>
                          <a:cs typeface="TH SarabunPSK"/>
                        </a:rPr>
                        <a:t>หมวด ๕ หน้าที่ของรัฐ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86221">
                <a:tc>
                  <a:txBody>
                    <a:bodyPr/>
                    <a:lstStyle/>
                    <a:p>
                      <a:pPr indent="914400" algn="just">
                        <a:spcAft>
                          <a:spcPts val="1200"/>
                        </a:spcAft>
                      </a:pPr>
                      <a:r>
                        <a:rPr lang="th-TH" sz="18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มาตรา ๔๗</a:t>
                      </a:r>
                      <a:r>
                        <a:rPr lang="en-US" sz="1800" dirty="0">
                          <a:solidFill>
                            <a:srgbClr val="222222"/>
                          </a:solidFill>
                          <a:latin typeface="TH SarabunPSK"/>
                          <a:ea typeface="Times New Roman"/>
                          <a:cs typeface="Cordia New"/>
                        </a:rPr>
                        <a:t>  </a:t>
                      </a:r>
                      <a:r>
                        <a:rPr lang="th-TH" sz="18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คลื่นความถี่ที่ใช้ในการส่งวิทยุกระจายเสียง วิทยุโทรทัศน์ และโทรคมนาคมเป็น</a:t>
                      </a: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ทรัพยากรสื่อสารของชาติ</a:t>
                      </a:r>
                      <a:r>
                        <a:rPr lang="th-TH" sz="1800" b="1" u="sng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เพื่อประโยชน์สาธารณะ</a:t>
                      </a:r>
                      <a:endParaRPr lang="en-US" sz="1050" b="1" u="sng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th-TH" sz="18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         </a:t>
                      </a:r>
                      <a:r>
                        <a:rPr lang="th-TH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ให้มีองค์กรของรัฐที่เป็นอิสระองค์กรหนึ่ง</a:t>
                      </a:r>
                      <a:r>
                        <a:rPr lang="th-TH" sz="18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ทำหน้าที่จัดสรรคลื่นความถี่ตามวรรคหนึ่ง และกำกับการประกอบกิจการวิทยุกระจายเสียง วิทยุโทรทัศน์ และกิจการโทรคมนาคม ทั้งนี้ ตามที่กฎหมายบัญญัติ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indent="914400" algn="just">
                        <a:spcAft>
                          <a:spcPts val="120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H SarabunPSK"/>
                      </a:endParaRPr>
                    </a:p>
                    <a:p>
                      <a:pPr indent="914400" algn="just">
                        <a:spcAft>
                          <a:spcPts val="1200"/>
                        </a:spcAft>
                      </a:pPr>
                      <a:r>
                        <a:rPr lang="th-TH" sz="1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การดำเนินการตามวรรคสองต้องคำนึงถึงประโยชน์สูงสุดของประชาชนในระดับชาติและระดับท้องถิ่น ทั้งในด้านการศึกษา วัฒนธรรม ความมั่นคงของรัฐ ประโยชน์สาธารณะอื่น และการแข่งขันโดยเสรีอย่างเป็นธรรม </a:t>
                      </a:r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รวมทั้งต้องจัดให้ภาคประชาชนมีส่วนร่วมในการดำเนินการสื่อมวลชนสาธารณะ</a:t>
                      </a:r>
                      <a:endParaRPr lang="en-US" sz="1050" b="1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indent="914400" algn="just">
                        <a:spcAft>
                          <a:spcPts val="1200"/>
                        </a:spcAft>
                      </a:pPr>
                      <a:r>
                        <a:rPr lang="th-TH" sz="1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การกำกับการประกอบกิจการตามวรรคสองต้องมีมาตรการเพื่อ</a:t>
                      </a:r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ป้องกันมิให้มีการควบรวมการครองสิทธิข้ามสื่อ หรือการครอบงำ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ระหว่างสื่อมวลชนด้วยกันเองหรือโดยบุคคลอื่นใด ซึ่งจะมีผลเป็นการขัดขวางเสรีภาพในการรับรู้ข้อมูลข่าวสารหรือปิดกั้นการได้รับข้อมูลข่าวสารที่หลากหลายของประชาชน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1200"/>
                        </a:spcAft>
                      </a:pP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มาตรา </a:t>
                      </a:r>
                      <a:r>
                        <a:rPr lang="th-TH" sz="1800" b="1" strike="sngStrik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๕๖ </a:t>
                      </a:r>
                      <a:r>
                        <a:rPr lang="th-TH" sz="1800" b="1" strike="noStrik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๖๐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“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รัฐต้องรักษาไว้ซึ่งคลื่นความถี่และสิทธิ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ใน</a:t>
                      </a:r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การเข้าใช้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วง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โคจร</a:t>
                      </a:r>
                      <a:r>
                        <a:rPr lang="th-TH" sz="1800" b="1" strike="sngStrik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ของ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ดาวเทียมอันเป็น</a:t>
                      </a:r>
                      <a:r>
                        <a:rPr lang="th-TH" sz="1800" b="1" strike="sngStrik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ทรัพยากร</a:t>
                      </a:r>
                      <a:r>
                        <a:rPr lang="th-TH" sz="1800" b="1" strike="noStrik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H SarabunPSK"/>
                        </a:rPr>
                        <a:t> สมบัติ</a:t>
                      </a: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ของ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ชาติ </a:t>
                      </a:r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เพื่อใช้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ให้</a:t>
                      </a:r>
                      <a:r>
                        <a:rPr lang="th-TH" sz="1800" b="1" strike="sngStrik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เป็น</a:t>
                      </a:r>
                      <a:r>
                        <a:rPr lang="th-TH" sz="1800" b="1" strike="noStrik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เกิด</a:t>
                      </a:r>
                      <a:r>
                        <a:rPr lang="th-TH" sz="1800" b="1" u="sng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H SarabunPSK"/>
                        </a:rPr>
                        <a:t>ประโยชน์</a:t>
                      </a:r>
                      <a:r>
                        <a:rPr lang="th-TH" sz="1800" b="1" u="sng" strike="sngStrik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ของ</a:t>
                      </a:r>
                      <a:r>
                        <a:rPr lang="th-TH" sz="1800" b="1" u="sng" strike="noStrik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แก่</a:t>
                      </a:r>
                      <a:r>
                        <a:rPr lang="th-TH" sz="1800" b="1" u="sng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H SarabunPSK"/>
                        </a:rPr>
                        <a:t>ชาติ</a:t>
                      </a:r>
                      <a:r>
                        <a:rPr lang="th-TH" sz="1800" b="1" u="sng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H SarabunPSK"/>
                        </a:rPr>
                        <a:t>และประชาชน</a:t>
                      </a:r>
                      <a:endParaRPr lang="en-US" sz="1050" b="1" u="sng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	</a:t>
                      </a:r>
                      <a:r>
                        <a:rPr lang="th-TH" sz="1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การจัดให้มีการใช้ประโยชน์จากคลื่นความถี่</a:t>
                      </a:r>
                      <a:r>
                        <a:rPr lang="th-TH" sz="1800" strike="sngStrike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หรือ</a:t>
                      </a:r>
                      <a:r>
                        <a:rPr lang="th-TH" sz="1800" b="1" u="sng" strike="sngStrike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สิทธิในวงโคจร</a:t>
                      </a:r>
                      <a:r>
                        <a:rPr lang="th-TH" sz="1800" b="1" u="sng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ตามวรรคหนึ่ง</a:t>
                      </a:r>
                      <a:r>
                        <a:rPr lang="th-TH" sz="1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 </a:t>
                      </a:r>
                      <a:r>
                        <a:rPr lang="th-TH" sz="1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ไม่ว่าจะใช้เพื่อส่งวิทยุกระจายเสียง วิทยุโทรทัศน์ และโทรคมนาคม หรือเพื่อประโยชน์อื่นใด ต้องเป็นไปเพื่อประโยชน์สูงสุดของประชาชน ความมั่นคงของรัฐและประโยชน์สาธารณะรวมตลอดทั้งการให้ประชาชนมีส่วนได้ใช้</a:t>
                      </a:r>
                      <a:r>
                        <a:rPr lang="th-TH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ประโยชน์</a:t>
                      </a:r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จากคลื่นความถี่</a:t>
                      </a:r>
                      <a:r>
                        <a:rPr lang="th-TH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ด้วย</a:t>
                      </a:r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ทั้งนี้</a:t>
                      </a:r>
                      <a:r>
                        <a:rPr lang="th-TH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ตามที่</a:t>
                      </a:r>
                      <a:r>
                        <a:rPr lang="th-TH" sz="1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กฎหมายบัญญัติ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SarabunPSK"/>
                          <a:ea typeface="Calibri"/>
                          <a:cs typeface="Cordia New"/>
                        </a:rPr>
                        <a:t>          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SarabunPSK"/>
                          <a:ea typeface="Calibri"/>
                          <a:cs typeface="Cordia New"/>
                        </a:rPr>
                        <a:t>        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รัฐต้องจัดให้มี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องค์กร</a:t>
                      </a:r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ของรัฐ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ที่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มีความเป็น</a:t>
                      </a:r>
                      <a:r>
                        <a:rPr lang="th-TH" sz="1800" b="1" u="sng" dirty="0">
                          <a:solidFill>
                            <a:srgbClr val="00B05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อิสระในการปฏิบัติหน้าที่ 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เพื่อรับผิดชอบและกำกับการดำเนินการเกี่ยวกับคลื่นความถี่ให้เป็นไปตามวรรคสอง ในการนี้องค์กรดังกล่าว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้องจัดให้มีมาตรการป้องกันมิให้มีการแสวงหาประโยชน์จากผู้บริโภคโดยไม่เป็นธรรมหรือสร้างภาระแก่ผู้บริโภคเกินความจำเป็น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ป้องกันมิให้คลื่นความถี่รบกวนกัน รวมตลอดทั้งป้องกันการกระทำที่มีผลเป็นการขัดขวางเสรีภาพในการรับรู้หรือปิดกั้นการรับรู้ข้อมูลข่าวสารที่ถูกต้องตามความเป็นจริงของประชาชนและป้องกันมิให้บุคคลหรือ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กลุ่มบุคคลใดใช้ประโยชน์จากคลื่นความถี่โดยไม่คำนึงถึงสิทธิของประชาชนทั่วไป 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รวมตลอดทั้งการกำหนด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สัดส่วนขั้นต่ำที่ผู้ใช้ประโยชน์จากคลื่นความถี่จะต้องดำเนินการเพื่อประโยชน์สาธารณะ ทั้งนี้ ตามที่กฎหมายบัญญัติ”</a:t>
                      </a:r>
                      <a:endParaRPr lang="en-US" sz="105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304800" y="304801"/>
          <a:ext cx="8534400" cy="6172199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09238">
                <a:tc>
                  <a:txBody>
                    <a:bodyPr/>
                    <a:lstStyle/>
                    <a:p>
                      <a:pPr indent="914400" algn="just">
                        <a:spcAft>
                          <a:spcPts val="1200"/>
                        </a:spcAft>
                      </a:pPr>
                      <a:r>
                        <a:rPr lang="th-TH" sz="20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มาตรา ๔๘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 </a:t>
                      </a:r>
                      <a:r>
                        <a:rPr lang="th-TH" sz="20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ผู้ดำรงตำแหน่งทางการเมืองจะเป็นเจ้าของกิจการหรือถือหุ้นในกิจการหนังสือพิมพ์ วิทยุกระจายเสียง วิทยุโทรทัศน์ หรือโทรคมนาคม มิได้ ไม่ว่าในนามของตนเองหรือให้ผู้อื่นเป็นเจ้าของกิจการหรือถือหุ้นแทน หรือจะดำเนินการโดยวิธีการอื่นไม่ว่าโดยทางตรงหรือทางอ้อมที่สามารถบริหารกิจการดังกล่าวได้ในทำนองเดียวกับการเป็นเจ้าของกิจการหรือถือหุ้นในกิจการดังกล่าว</a:t>
                      </a:r>
                      <a:endParaRPr lang="en-US" sz="11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1874">
                <a:tc>
                  <a:txBody>
                    <a:bodyPr/>
                    <a:lstStyle/>
                    <a:p>
                      <a:pPr indent="914400" algn="just">
                        <a:spcAft>
                          <a:spcPts val="1200"/>
                        </a:spcAft>
                      </a:pPr>
                      <a:endParaRPr lang="th-TH" sz="2000">
                        <a:solidFill>
                          <a:srgbClr val="222222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บทเฉพาะกาล</a:t>
                      </a:r>
                      <a:endParaRPr lang="en-US" sz="11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31087">
                <a:tc>
                  <a:txBody>
                    <a:bodyPr/>
                    <a:lstStyle/>
                    <a:p>
                      <a:pPr indent="914400" algn="just">
                        <a:spcAft>
                          <a:spcPts val="1200"/>
                        </a:spcAft>
                      </a:pPr>
                      <a:endParaRPr lang="th-TH" sz="2000" dirty="0">
                        <a:solidFill>
                          <a:srgbClr val="222222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120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มาตรา </a:t>
                      </a:r>
                      <a:r>
                        <a:rPr lang="th-TH" sz="2000" u="none" strike="sngStrike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๒๖๒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๒๗๔</a:t>
                      </a:r>
                      <a:r>
                        <a:rPr lang="th-TH" sz="20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ให้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คณะกรรมการกิจการกระจายเสียง กิจการโทรทัศน์ และกิจการโทรคมนาคมแห่งชาติ ตามพระราชบัญญัติองค์กรจัดสรรคลื่นความถี่และกำกับการประกอบกิจการวิทยุกระจายเสียง วิทยุโทรทัศน์และกิจการโทรคมนาคม พ.ศ. ๒๕๕๓ เป็นองค์กรตามมาตรา </a:t>
                      </a:r>
                      <a:r>
                        <a:rPr lang="th-TH" sz="2000" b="1" strike="sngStrike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๕๖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๖๐ วรรคสาม</a:t>
                      </a:r>
                      <a:r>
                        <a:rPr lang="th-TH" sz="20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และ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ให้คณะรัฐมนตรีดำเนินการแก้ไขเพิ่มเติมพระราชบัญญัติดังกล่าวให้เป็นไปตามบทบัญญัติแห่งรัฐธรรมนูญนี้ และเสนอต่อสภานิติบัญญัติแห่งชาติเพื่อพิจารณา</a:t>
                      </a: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ภายในหนึ่งร้อยแปดสิบวัน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นับแต่วันประกาศใช้รัฐธรรมนูญนี้</a:t>
                      </a:r>
                      <a:endParaRPr lang="en-US" sz="11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หลักการพื้นฐานของความเห็น</a:t>
            </a:r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หากการเสนอแก้ไขตามร่าง </a:t>
            </a:r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พรบ.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แก้ไขไม่ส่งผลให้เกิดการแก้ปัญหาที่ดีกว่า และมีข้อเสนออื่นที่ดีกว่าแล้ว </a:t>
            </a:r>
            <a:endParaRPr lang="th-TH" b="1" dirty="0" smtClean="0">
              <a:latin typeface="TH Niramit AS" pitchFamily="2" charset="-34"/>
              <a:cs typeface="TH Niramit AS" pitchFamily="2" charset="-34"/>
            </a:endParaRPr>
          </a:p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เห็นสมควร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ให้คงการหลักการบัญญัติกฎหมายไว้ตาม </a:t>
            </a:r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พรบ.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๒๕๕๓ </a:t>
            </a: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เช่นเดิม</a:t>
            </a:r>
          </a:p>
          <a:p>
            <a:pPr>
              <a:buNone/>
            </a:pPr>
            <a:endParaRPr lang="th-TH" sz="3600" b="1" baseline="30000" dirty="0" smtClean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endParaRPr lang="th-TH" sz="3600" b="1" baseline="30000" dirty="0" smtClean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endParaRPr lang="th-TH" sz="3600" b="1" baseline="30000" dirty="0" smtClean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endParaRPr lang="th-TH" sz="3600" b="1" baseline="30000" dirty="0" smtClean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th-TH" sz="3600" b="1" baseline="30000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รายงานผลการพิจารณาศึกษา คณะกรรมาธิการปฏิรูปการคุ้มครองผู้บริโภคกิจการกระจายเสียง กิจการโทรทัศน์และกิจการโทรคมนาคม สภาปฏิรูปแห่งชาติ</a:t>
            </a:r>
            <a:endParaRPr lang="th-TH" sz="3600" b="1" dirty="0">
              <a:solidFill>
                <a:srgbClr val="0070C0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ประเด็นความเห็น</a:t>
            </a:r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หลักความเป็นอิสระของหน่วยงานกำกับดูแล</a:t>
            </a:r>
            <a:endParaRPr lang="en-US" dirty="0" smtClean="0">
              <a:latin typeface="TH Niramit AS" pitchFamily="2" charset="-34"/>
              <a:cs typeface="TH Niramit AS" pitchFamily="2" charset="-3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หลักการกำกับดูแลด้วยผู้เชี่ยวชาญ</a:t>
            </a:r>
            <a:endParaRPr lang="en-US" dirty="0" smtClean="0">
              <a:latin typeface="TH Niramit AS" pitchFamily="2" charset="-34"/>
              <a:cs typeface="TH Niramit AS" pitchFamily="2" charset="-34"/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คุณสมบัติและลักษณะต้องห้ามของ 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 </a:t>
            </a:r>
            <a:endParaRPr lang="en-US" dirty="0" smtClean="0">
              <a:latin typeface="TH Niramit AS" pitchFamily="2" charset="-34"/>
              <a:cs typeface="TH Niramit AS" pitchFamily="2" charset="-34"/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กระบวนการสรรหา 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คณะกรรมการสรรหา 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กสทช.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หลักวินัยการเงินการคลัง</a:t>
            </a:r>
            <a:endParaRPr lang="en-US" dirty="0" smtClean="0">
              <a:latin typeface="TH Niramit AS" pitchFamily="2" charset="-34"/>
              <a:cs typeface="TH Niramit AS" pitchFamily="2" charset="-3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หลักการประเมินผลการปฏิบัติงาน</a:t>
            </a:r>
            <a:endParaRPr lang="en-US" dirty="0" smtClean="0">
              <a:latin typeface="TH Niramit AS" pitchFamily="2" charset="-34"/>
              <a:cs typeface="TH Niramit AS" pitchFamily="2" charset="-3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การตัดบทบัญญัติที่ไม่มีสาระอันควรแก่การแก้ไขเพิ่มเติม </a:t>
            </a:r>
            <a:endParaRPr lang="en-US" dirty="0" smtClean="0">
              <a:latin typeface="TH Niramit AS" pitchFamily="2" charset="-34"/>
              <a:cs typeface="TH Niramit AS" pitchFamily="2" charset="-34"/>
            </a:endParaRPr>
          </a:p>
          <a:p>
            <a:pPr marL="514350" indent="-514350">
              <a:buNone/>
            </a:pPr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FF00FF"/>
                </a:solidFill>
                <a:latin typeface="TH Niramit AS" pitchFamily="2" charset="-34"/>
                <a:cs typeface="TH Niramit AS" pitchFamily="2" charset="-34"/>
              </a:rPr>
              <a:t>องค์กรอิสระทางปกครอง</a:t>
            </a:r>
            <a:br>
              <a:rPr lang="th-TH" b="1" dirty="0">
                <a:solidFill>
                  <a:srgbClr val="FF00FF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b="1" dirty="0">
                <a:solidFill>
                  <a:srgbClr val="FF00FF"/>
                </a:solidFill>
                <a:latin typeface="TH Niramit AS" pitchFamily="2" charset="-34"/>
                <a:cs typeface="TH Niramit AS" pitchFamily="2" charset="-34"/>
              </a:rPr>
              <a:t>ทำหน้าที่กำกับกิจการทางเศรษฐกิจเฉพาะสาขา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b="1" i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๑. ปัจจัยจากภายในรัฐ</a:t>
            </a:r>
            <a:r>
              <a:rPr lang="en-US" b="1" i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2800" i="1" dirty="0">
                <a:latin typeface="TH Niramit AS" pitchFamily="2" charset="-34"/>
                <a:cs typeface="TH Niramit AS" pitchFamily="2" charset="-34"/>
              </a:rPr>
              <a:t>: </a:t>
            </a:r>
            <a:r>
              <a:rPr lang="th-TH" sz="2800" i="1" dirty="0">
                <a:latin typeface="TH Niramit AS" pitchFamily="2" charset="-34"/>
                <a:cs typeface="TH Niramit AS" pitchFamily="2" charset="-34"/>
              </a:rPr>
              <a:t>ความชอบธรรมทางเศรษฐกิจ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sz="2800" dirty="0">
                <a:latin typeface="TH Niramit AS" pitchFamily="2" charset="-34"/>
                <a:cs typeface="TH Niramit AS" pitchFamily="2" charset="-34"/>
              </a:rPr>
              <a:t>•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ความจำเป็นต้องมีการกำกับกิจการที่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 “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เป็นกลาง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และ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 “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มีประสิทธิภาพ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”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         ในตลาดภาคเศรษฐกิจนั้นๆ</a:t>
            </a:r>
          </a:p>
          <a:p>
            <a:r>
              <a:rPr lang="en-US" sz="2800" b="1" u="sng" dirty="0"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sz="2800" b="1" u="sng" dirty="0">
                <a:latin typeface="TH Niramit AS" pitchFamily="2" charset="-34"/>
                <a:cs typeface="TH Niramit AS" pitchFamily="2" charset="-34"/>
              </a:rPr>
              <a:t>เป็นกลาง</a:t>
            </a:r>
            <a:r>
              <a:rPr lang="en-US" sz="2800" b="1" u="sng" dirty="0"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en-US" sz="2800" b="1" dirty="0">
                <a:latin typeface="TH Niramit AS" pitchFamily="2" charset="-34"/>
                <a:cs typeface="TH Niramit AS" pitchFamily="2" charset="-34"/>
              </a:rPr>
              <a:t>: </a:t>
            </a:r>
            <a:r>
              <a:rPr lang="th-TH" sz="2800" b="1" dirty="0">
                <a:latin typeface="TH Niramit AS" pitchFamily="2" charset="-34"/>
                <a:cs typeface="TH Niramit AS" pitchFamily="2" charset="-34"/>
              </a:rPr>
              <a:t>เป็นอิสระจากฝ่ายบริหาร และไม่ขึ้นอยู่กับหน่วยราชการตามหลักการรวมศูนย์อำนาจ</a:t>
            </a:r>
            <a:r>
              <a:rPr lang="en-US" sz="2800" b="1" dirty="0">
                <a:latin typeface="TH Niramit AS" pitchFamily="2" charset="-34"/>
                <a:cs typeface="TH Niramit AS" pitchFamily="2" charset="-34"/>
              </a:rPr>
              <a:t> (</a:t>
            </a:r>
            <a:r>
              <a:rPr lang="th-TH" sz="2800" b="1" dirty="0">
                <a:latin typeface="TH Niramit AS" pitchFamily="2" charset="-34"/>
                <a:cs typeface="TH Niramit AS" pitchFamily="2" charset="-34"/>
              </a:rPr>
              <a:t>รัฐไม่อาจเป็นทั้งผู้พิพากษาและคู่ความในคดีได้</a:t>
            </a:r>
            <a:r>
              <a:rPr lang="en-US" sz="2800" b="1" dirty="0"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r>
              <a:rPr lang="th-TH" sz="2400" b="1" dirty="0">
                <a:latin typeface="TH Niramit AS" pitchFamily="2" charset="-34"/>
                <a:cs typeface="TH Niramit AS" pitchFamily="2" charset="-34"/>
              </a:rPr>
              <a:t>แยกรัฐ เด็ดขาด</a:t>
            </a:r>
            <a:r>
              <a:rPr lang="en-US" sz="2400" b="1" dirty="0">
                <a:latin typeface="TH Niramit AS" pitchFamily="2" charset="-34"/>
                <a:cs typeface="TH Niramit AS" pitchFamily="2" charset="-34"/>
              </a:rPr>
              <a:t> =&gt; </a:t>
            </a:r>
            <a:r>
              <a:rPr lang="th-TH" sz="2400" b="1" dirty="0">
                <a:latin typeface="TH Niramit AS" pitchFamily="2" charset="-34"/>
                <a:cs typeface="TH Niramit AS" pitchFamily="2" charset="-34"/>
              </a:rPr>
              <a:t>จัดตั้งองค์กรรูปแบบใหม่</a:t>
            </a:r>
          </a:p>
          <a:p>
            <a:pPr lvl="1"/>
            <a:r>
              <a:rPr lang="th-TH" sz="2400" b="1" dirty="0">
                <a:latin typeface="TH Niramit AS" pitchFamily="2" charset="-34"/>
                <a:cs typeface="TH Niramit AS" pitchFamily="2" charset="-34"/>
              </a:rPr>
              <a:t>รัฐในฐานะ</a:t>
            </a:r>
            <a:r>
              <a:rPr lang="en-US" sz="2400" b="1" dirty="0">
                <a:latin typeface="TH Niramit AS" pitchFamily="2" charset="-34"/>
                <a:cs typeface="TH Niramit AS" pitchFamily="2" charset="-34"/>
              </a:rPr>
              <a:t> “</a:t>
            </a:r>
            <a:r>
              <a:rPr lang="th-TH" sz="2400" b="1" dirty="0">
                <a:latin typeface="TH Niramit AS" pitchFamily="2" charset="-34"/>
                <a:cs typeface="TH Niramit AS" pitchFamily="2" charset="-34"/>
              </a:rPr>
              <a:t>ผู้กำกับกิจการ</a:t>
            </a:r>
            <a:r>
              <a:rPr lang="en-US" sz="2400" b="1" dirty="0">
                <a:latin typeface="TH Niramit AS" pitchFamily="2" charset="-34"/>
                <a:cs typeface="TH Niramit AS" pitchFamily="2" charset="-34"/>
              </a:rPr>
              <a:t>” </a:t>
            </a:r>
            <a:endParaRPr lang="th-TH" sz="2400" b="1" dirty="0"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sz="2400" b="1" dirty="0">
                <a:latin typeface="TH Niramit AS" pitchFamily="2" charset="-34"/>
                <a:cs typeface="TH Niramit AS" pitchFamily="2" charset="-34"/>
              </a:rPr>
              <a:t>รัฐในฐานะ</a:t>
            </a:r>
            <a:r>
              <a:rPr lang="en-US" sz="2400" b="1" dirty="0">
                <a:latin typeface="TH Niramit AS" pitchFamily="2" charset="-34"/>
                <a:cs typeface="TH Niramit AS" pitchFamily="2" charset="-34"/>
              </a:rPr>
              <a:t> “</a:t>
            </a:r>
            <a:r>
              <a:rPr lang="th-TH" sz="2400" b="1" dirty="0">
                <a:latin typeface="TH Niramit AS" pitchFamily="2" charset="-34"/>
                <a:cs typeface="TH Niramit AS" pitchFamily="2" charset="-34"/>
              </a:rPr>
              <a:t>ผู้ประกอบการ</a:t>
            </a:r>
            <a:r>
              <a:rPr lang="en-US" sz="2400" b="1" dirty="0">
                <a:latin typeface="TH Niramit AS" pitchFamily="2" charset="-34"/>
                <a:cs typeface="TH Niramit AS" pitchFamily="2" charset="-34"/>
              </a:rPr>
              <a:t>”</a:t>
            </a:r>
          </a:p>
          <a:p>
            <a:pPr>
              <a:buNone/>
            </a:pP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6286520"/>
            <a:ext cx="6037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err="1">
                <a:latin typeface="TH Kodchasal" pitchFamily="2" charset="-34"/>
                <a:cs typeface="TH Kodchasal" pitchFamily="2" charset="-34"/>
              </a:rPr>
              <a:t>จันท</a:t>
            </a:r>
            <a:r>
              <a:rPr lang="th-TH" sz="1600" dirty="0">
                <a:latin typeface="TH Kodchasal" pitchFamily="2" charset="-34"/>
                <a:cs typeface="TH Kodchasal" pitchFamily="2" charset="-34"/>
              </a:rPr>
              <a:t>จิรา เอี่ยมมยุรา ภาควิชากฎหมายมหาชน คณะนิติศาสตร์ มหาวิทยาลัยธรรมศาสตร์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FF00FF"/>
                </a:solidFill>
                <a:latin typeface="TH Niramit AS" pitchFamily="2" charset="-34"/>
                <a:cs typeface="TH Niramit AS" pitchFamily="2" charset="-34"/>
              </a:rPr>
              <a:t>องค์กรอิสระทางปกครอง</a:t>
            </a:r>
            <a:br>
              <a:rPr lang="th-TH" b="1" dirty="0">
                <a:solidFill>
                  <a:srgbClr val="FF00FF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b="1" dirty="0">
                <a:solidFill>
                  <a:srgbClr val="FF00FF"/>
                </a:solidFill>
                <a:latin typeface="TH Niramit AS" pitchFamily="2" charset="-34"/>
                <a:cs typeface="TH Niramit AS" pitchFamily="2" charset="-34"/>
              </a:rPr>
              <a:t>ทำหน้าที่กำกับกิจการทางเศรษฐกิจเฉพาะสาขา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>
                <a:latin typeface="TH Niramit AS" pitchFamily="2" charset="-34"/>
                <a:cs typeface="TH Niramit AS" pitchFamily="2" charset="-34"/>
              </a:rPr>
              <a:t>ปัญหา</a:t>
            </a:r>
            <a:r>
              <a:rPr lang="th-TH" b="1" u="sng" dirty="0">
                <a:latin typeface="TH Niramit AS" pitchFamily="2" charset="-34"/>
                <a:cs typeface="TH Niramit AS" pitchFamily="2" charset="-34"/>
              </a:rPr>
              <a:t>ความเป็นกลาง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ของฝ่ายปกครองและเจ้าหน้าที่ของรัฐ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dirty="0">
                <a:latin typeface="TH Niramit AS" pitchFamily="2" charset="-34"/>
                <a:cs typeface="TH Niramit AS" pitchFamily="2" charset="-34"/>
              </a:rPr>
              <a:t>•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200" b="1" i="1" dirty="0">
                <a:latin typeface="TH Niramit AS" pitchFamily="2" charset="-34"/>
                <a:cs typeface="TH Niramit AS" pitchFamily="2" charset="-34"/>
              </a:rPr>
              <a:t>หลักความเป็นกลางและปราศจากอคติของเจ้าหน้าที่ของรัฐ   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ต้องได้รับความคุ้มครองตามกฎหมายและรัฐธรรมนูญ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dirty="0">
                <a:latin typeface="TH Niramit AS" pitchFamily="2" charset="-34"/>
                <a:cs typeface="TH Niramit AS" pitchFamily="2" charset="-34"/>
              </a:rPr>
              <a:t>•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แต่</a:t>
            </a:r>
            <a:r>
              <a:rPr lang="en-US" b="1" dirty="0">
                <a:latin typeface="TH Niramit AS" pitchFamily="2" charset="-34"/>
                <a:cs typeface="TH Niramit AS" pitchFamily="2" charset="-34"/>
              </a:rPr>
              <a:t>....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>
              <a:buNone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    </a:t>
            </a:r>
            <a:r>
              <a:rPr lang="th-TH" sz="3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หลักความเป็นกลางและปราศจากอคติของเจ้าหน้าที่ของรัฐ ในแดนทางเศรษฐกิจ ตรวจสอบได้ยากทั้งโดยองค์กรศาลและโดยสังคม</a:t>
            </a:r>
            <a:endParaRPr lang="en-US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สมอภาค">
  <a:themeElements>
    <a:clrScheme name="เสมอภาค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เสมอภาค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สมอภาค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</TotalTime>
  <Words>2210</Words>
  <Application>Microsoft Office PowerPoint</Application>
  <PresentationFormat>นำเสนอทางหน้าจอ (4:3)</PresentationFormat>
  <Paragraphs>169</Paragraphs>
  <Slides>26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26</vt:i4>
      </vt:variant>
    </vt:vector>
  </HeadingPairs>
  <TitlesOfParts>
    <vt:vector size="27" baseType="lpstr">
      <vt:lpstr>เสมอภาค</vt:lpstr>
      <vt:lpstr>มุมมองภาคประชาชนต่อแนวทางปรับปรุงกฎหมาย กสทช.</vt:lpstr>
      <vt:lpstr>ประเด็นปัญหา</vt:lpstr>
      <vt:lpstr>ภาพนิ่ง 3</vt:lpstr>
      <vt:lpstr>ภาพนิ่ง 4</vt:lpstr>
      <vt:lpstr>ภาพนิ่ง 5</vt:lpstr>
      <vt:lpstr>หลักการพื้นฐานของความเห็น</vt:lpstr>
      <vt:lpstr>ประเด็นความเห็น</vt:lpstr>
      <vt:lpstr>องค์กรอิสระทางปกครอง ทำหน้าที่กำกับกิจการทางเศรษฐกิจเฉพาะสาขา</vt:lpstr>
      <vt:lpstr>องค์กรอิสระทางปกครอง ทำหน้าที่กำกับกิจการทางเศรษฐกิจเฉพาะสาขา</vt:lpstr>
      <vt:lpstr>องค์กรอิสระทางปกครอง ทำหน้าที่กำกับกิจการทางเศรษฐกิจเฉพาะสาขา</vt:lpstr>
      <vt:lpstr>ลักษณะทางกฎหมายของ คำว่า “ความเป็นอิสระ” (INDEPENDENCE)</vt:lpstr>
      <vt:lpstr>อิสระทางโครงสร้างองค์กร</vt:lpstr>
      <vt:lpstr>อิสระด้านตัวบุคคลผู้ดำรงตำแหน่ง</vt:lpstr>
      <vt:lpstr>อิสระด้านการปฏิบัติหน้าที่</vt:lpstr>
      <vt:lpstr>อำนาจหน้าที่</vt:lpstr>
      <vt:lpstr>EX.องค์กรอิสระทางปกครองที่กำกับกิจการทางเศรษฐกิจ</vt:lpstr>
      <vt:lpstr>๑. หลักความเป็นอิสระของหน่วยงานกำกับดูแล</vt:lpstr>
      <vt:lpstr>๒. หลักการกำกับดูแลด้วยผู้เชี่ยวชาญ</vt:lpstr>
      <vt:lpstr>สาระสำคัญ</vt:lpstr>
      <vt:lpstr>สาระสำคัญ</vt:lpstr>
      <vt:lpstr>สาระสำคัญ</vt:lpstr>
      <vt:lpstr>สาระสำคัญ</vt:lpstr>
      <vt:lpstr>๓. หลักวินัยการเงินการคลัง</vt:lpstr>
      <vt:lpstr>๔. หลักการประเมินผลการปฏิบัติงาน</vt:lpstr>
      <vt:lpstr>๕. การตัดบทบัญญัติที่ไม่มีสาระควรแก้ไขเพิ่มเติม </vt:lpstr>
      <vt:lpstr>นางสาวสุวรรณา สมบัติรักษาสุข  ผู้ช่วยศาสตราจารย์ ดร.ปิยะบุตร บุญอร่ามเรือง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suwanna.s</dc:creator>
  <cp:lastModifiedBy>suwanna.s</cp:lastModifiedBy>
  <cp:revision>8</cp:revision>
  <dcterms:created xsi:type="dcterms:W3CDTF">2016-07-26T15:27:34Z</dcterms:created>
  <dcterms:modified xsi:type="dcterms:W3CDTF">2016-07-26T16:37:51Z</dcterms:modified>
</cp:coreProperties>
</file>